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513" r:id="rId2"/>
    <p:sldId id="260" r:id="rId3"/>
    <p:sldId id="536" r:id="rId4"/>
    <p:sldId id="538" r:id="rId5"/>
    <p:sldId id="543" r:id="rId6"/>
    <p:sldId id="541" r:id="rId7"/>
    <p:sldId id="542" r:id="rId8"/>
    <p:sldId id="545" r:id="rId9"/>
    <p:sldId id="547" r:id="rId10"/>
    <p:sldId id="540" r:id="rId11"/>
    <p:sldId id="551" r:id="rId12"/>
    <p:sldId id="537" r:id="rId13"/>
    <p:sldId id="550" r:id="rId14"/>
    <p:sldId id="546" r:id="rId15"/>
    <p:sldId id="544" r:id="rId16"/>
    <p:sldId id="539" r:id="rId17"/>
    <p:sldId id="548" r:id="rId18"/>
    <p:sldId id="549" r:id="rId19"/>
  </p:sldIdLst>
  <p:sldSz cx="12192000" cy="6858000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70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ML" initials="D" lastIdx="1" clrIdx="0"/>
  <p:cmAuthor id="1" name="DML - Touchscreen" initials="D-T" lastIdx="1" clrIdx="1"/>
  <p:cmAuthor id="2" name="Craig Seidel" initials="CHS" lastIdx="3" clrIdx="2"/>
  <p:cmAuthor id="3" name="KWelch" initials="KW" lastIdx="6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9FD3"/>
    <a:srgbClr val="E7B64B"/>
    <a:srgbClr val="EEBC4D"/>
    <a:srgbClr val="77AAD0"/>
    <a:srgbClr val="6699FF"/>
    <a:srgbClr val="4AACB4"/>
    <a:srgbClr val="8E2A2A"/>
    <a:srgbClr val="AC3232"/>
    <a:srgbClr val="D3F8A6"/>
    <a:srgbClr val="E9C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94" autoAdjust="0"/>
    <p:restoredTop sz="85521" autoAdjust="0"/>
  </p:normalViewPr>
  <p:slideViewPr>
    <p:cSldViewPr>
      <p:cViewPr varScale="1">
        <p:scale>
          <a:sx n="128" d="100"/>
          <a:sy n="128" d="100"/>
        </p:scale>
        <p:origin x="71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910" y="-90"/>
      </p:cViewPr>
      <p:guideLst>
        <p:guide orient="horz" pos="2970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FB56F0E7-D86E-4932-B2D4-1563E1321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00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1638" y="708025"/>
            <a:ext cx="6284912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79925"/>
            <a:ext cx="5670550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defTabSz="9429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956675"/>
            <a:ext cx="307022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75" tIns="47188" rIns="94375" bIns="47188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/>
            </a:lvl1pPr>
          </a:lstStyle>
          <a:p>
            <a:pPr>
              <a:defRPr/>
            </a:pPr>
            <a:fld id="{A472101C-2246-406F-8DE9-AEA3B0EA7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501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31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Focus of continuing</a:t>
            </a:r>
            <a:r>
              <a:rPr lang="en-US" baseline="0" dirty="0"/>
              <a:t> programs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69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1638" y="708025"/>
            <a:ext cx="6284912" cy="3535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Focus of continuing</a:t>
            </a:r>
            <a:r>
              <a:rPr lang="en-US" baseline="0" dirty="0"/>
              <a:t> programs</a:t>
            </a:r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72101C-2246-406F-8DE9-AEA3B0EA729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43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8636000" y="76201"/>
            <a:ext cx="2540000" cy="3048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MovieLabs Confidential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76000" y="76200"/>
            <a:ext cx="914400" cy="22860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rgbClr val="569FD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rgbClr val="569FD3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104716" y="103716"/>
            <a:ext cx="533400" cy="325968"/>
          </a:xfrm>
          <a:prstGeom prst="rect">
            <a:avLst/>
          </a:prstGeom>
        </p:spPr>
        <p:txBody>
          <a:bodyPr/>
          <a:lstStyle>
            <a:lvl1pPr algn="ctr">
              <a:defRPr sz="1400" b="1"/>
            </a:lvl1pPr>
          </a:lstStyle>
          <a:p>
            <a:fld id="{F0C94032-CD4C-4C25-B0C2-CEC720522D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12800" y="6294437"/>
            <a:ext cx="7213600" cy="365125"/>
          </a:xfrm>
          <a:prstGeom prst="rect">
            <a:avLst/>
          </a:prstGeom>
        </p:spPr>
        <p:txBody>
          <a:bodyPr vert="horz" anchor="ctr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dirty="0"/>
              <a:t>MovieLabs Confidential 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457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10871200" cy="5029200"/>
          </a:xfrm>
        </p:spPr>
        <p:txBody>
          <a:bodyPr/>
          <a:lstStyle>
            <a:lvl1pPr marL="320040" indent="-32004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40080" indent="-27432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-22860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>
            <a:normAutofit/>
          </a:bodyPr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7344" y="1600200"/>
            <a:ext cx="1734544" cy="990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143001"/>
            <a:ext cx="5181600" cy="5018567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143001"/>
            <a:ext cx="5181600" cy="5018567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488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1905000"/>
            <a:ext cx="5181600" cy="41148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1905000"/>
            <a:ext cx="5181600" cy="411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143000"/>
            <a:ext cx="5181600" cy="64008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143000"/>
            <a:ext cx="5181600" cy="64008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rtlCol="0" anchor="ctr">
            <a:normAutofit/>
          </a:bodyPr>
          <a:lstStyle>
            <a:lvl1pPr>
              <a:defRPr lang="en-US" sz="2000" b="1" smtClean="0">
                <a:solidFill>
                  <a:srgbClr val="FFFFFF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462311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0" y="6629400"/>
            <a:ext cx="3048000" cy="212724"/>
          </a:xfrm>
          <a:prstGeom prst="rect">
            <a:avLst/>
          </a:prstGeom>
        </p:spPr>
        <p:txBody>
          <a:bodyPr/>
          <a:lstStyle>
            <a:lvl1pPr>
              <a:defRPr sz="1050"/>
            </a:lvl1pPr>
          </a:lstStyle>
          <a:p>
            <a:r>
              <a:rPr lang="en-US" dirty="0"/>
              <a:t>MovieLabs Confidential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488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solidFill>
            <a:srgbClr val="569F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rtlCol="0" anchor="t">
            <a:normAutofit/>
          </a:bodyPr>
          <a:lstStyle>
            <a:lvl1pPr>
              <a:defRPr lang="en-US" sz="2000" b="1" dirty="0" smtClean="0">
                <a:solidFill>
                  <a:srgbClr val="FFFFFF"/>
                </a:solidFill>
              </a:defRPr>
            </a:lvl1pPr>
          </a:lstStyle>
          <a:p>
            <a:pPr marL="0" lvl="0" indent="0">
              <a:buFontTx/>
              <a:buNone/>
            </a:pPr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822960" indent="-457200">
              <a:buFont typeface="Arial" panose="020B0604020202020204" pitchFamily="34" charset="0"/>
              <a:buChar char="•"/>
              <a:defRPr/>
            </a:lvl2pPr>
            <a:lvl3pPr marL="1028700" indent="-342900">
              <a:buFont typeface="Arial" panose="020B0604020202020204" pitchFamily="34" charset="0"/>
              <a:buChar char="•"/>
              <a:defRPr/>
            </a:lvl3pPr>
            <a:lvl4pPr marL="1485900" indent="-342900">
              <a:buFont typeface="Arial" panose="020B0604020202020204" pitchFamily="34" charset="0"/>
              <a:buChar char="•"/>
              <a:defRPr/>
            </a:lvl4pPr>
            <a:lvl5pPr marL="1943100" indent="-342900">
              <a:buFont typeface="Arial" panose="020B0604020202020204" pitchFamily="34" charset="0"/>
              <a:buChar char="•"/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0" y="4572000"/>
            <a:ext cx="1217980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0" y="4663440"/>
            <a:ext cx="1938528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800600"/>
            <a:ext cx="1930400" cy="457201"/>
          </a:xfrm>
          <a:prstGeom prst="rect">
            <a:avLst/>
          </a:prstGeom>
          <a:noFill/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0" lang="en-US" smtClean="0">
                <a:solidFill>
                  <a:schemeClr val="lt1"/>
                </a:solidFill>
                <a:latin typeface="+mn-lt"/>
              </a:defRPr>
            </a:lvl1pPr>
          </a:lstStyle>
          <a:p>
            <a:pPr algn="ctr"/>
            <a:fld id="{F0C94032-CD4C-4C25-B0C2-CEC720522D92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533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066800"/>
            <a:ext cx="10871200" cy="50596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 userDrawn="1"/>
        </p:nvSpPr>
        <p:spPr bwMode="white">
          <a:xfrm>
            <a:off x="0" y="76200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12800" y="807720"/>
            <a:ext cx="11379200" cy="228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807720"/>
            <a:ext cx="771525" cy="228600"/>
          </a:xfrm>
          <a:prstGeom prst="rect">
            <a:avLst/>
          </a:prstGeom>
          <a:solidFill>
            <a:srgbClr val="569FD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794862"/>
            <a:ext cx="71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3B147DB-9243-4660-941E-1F31870877E2}" type="slidenum">
              <a:rPr lang="en-US" sz="1000" b="1" smtClean="0">
                <a:solidFill>
                  <a:schemeClr val="bg1">
                    <a:lumMod val="95000"/>
                  </a:schemeClr>
                </a:solidFill>
              </a:rPr>
              <a:pPr algn="ctr"/>
              <a:t>‹#›</a:t>
            </a:fld>
            <a:endParaRPr lang="en-US" sz="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rtl="0" eaLnBrk="1" latinLnBrk="0" hangingPunct="1">
        <a:spcBef>
          <a:spcPts val="700"/>
        </a:spcBef>
        <a:buClr>
          <a:schemeClr val="accent2"/>
        </a:buClr>
        <a:buSzPct val="60000"/>
        <a:buFont typeface="Arial" panose="020B0604020202020204" pitchFamily="34" charset="0"/>
        <a:buChar char="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457200" algn="l" rtl="0" eaLnBrk="1" latinLnBrk="0" hangingPunct="1">
        <a:spcBef>
          <a:spcPts val="550"/>
        </a:spcBef>
        <a:buClr>
          <a:schemeClr val="accent1"/>
        </a:buClr>
        <a:buSzPct val="70000"/>
        <a:buFont typeface="Arial" panose="020B0604020202020204" pitchFamily="34" charset="0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rtl="0" eaLnBrk="1" latinLnBrk="0" hangingPunct="1">
        <a:spcBef>
          <a:spcPts val="500"/>
        </a:spcBef>
        <a:buClr>
          <a:schemeClr val="accent2"/>
        </a:buClr>
        <a:buSzPct val="75000"/>
        <a:buFont typeface="Arial" panose="020B0604020202020204" pitchFamily="34" charset="0"/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indent="-342900" algn="l" rtl="0" eaLnBrk="1" latinLnBrk="0" hangingPunct="1">
        <a:spcBef>
          <a:spcPts val="400"/>
        </a:spcBef>
        <a:buClr>
          <a:schemeClr val="accent3"/>
        </a:buClr>
        <a:buSzPct val="75000"/>
        <a:buFont typeface="Arial" panose="020B0604020202020204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100" indent="-342900" algn="l" rtl="0" eaLnBrk="1" latinLnBrk="0" hangingPunct="1">
        <a:spcBef>
          <a:spcPts val="400"/>
        </a:spcBef>
        <a:buClr>
          <a:schemeClr val="accent4"/>
        </a:buClr>
        <a:buSzPct val="65000"/>
        <a:buFont typeface="Arial" panose="020B0604020202020204" pitchFamily="34" charset="0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s://documents.lucid.app/documents/70791e3b-4b5a-4b81-95f9-98411b48cb71/pages/aTe0ojBPlwhd?a=16053&amp;x=286&amp;y=935&amp;w=1502&amp;h=875&amp;store=1&amp;accept=image%2F*&amp;auth=LCA%200334c015bf8aff503016cc2938d69bb8b6cddbeb6cf04f7cfb149b439dea204b-ts%3D1703721669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documents.lucid.app/documents/70791e3b-4b5a-4b81-95f9-98411b48cb71/pages/aTe0ojBPlwhd?a=16053&amp;x=736&amp;y=275&amp;w=628&amp;h=637&amp;store=1&amp;accept=image%2F*&amp;auth=LCA%20a66136f3b893bf72ec72e1b09d71e4d193b28ff3a3be7c3af6db36b057c05d93-ts%3D1703721669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February 2024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MDDF 2023 Spec Updates</a:t>
            </a:r>
          </a:p>
        </p:txBody>
      </p:sp>
    </p:spTree>
    <p:extLst>
      <p:ext uri="{BB962C8B-B14F-4D97-AF65-F5344CB8AC3E}">
        <p14:creationId xmlns:p14="http://schemas.microsoft.com/office/powerpoint/2010/main" val="3945260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E5FB-E619-2E34-1939-37419EF92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Metadata Misc. 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D85B-A2A0-413C-5EBC-C67ABB5D0E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143000"/>
            <a:ext cx="11070336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Basic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Added </a:t>
            </a:r>
            <a:r>
              <a:rPr lang="en-US" sz="1700" dirty="0" err="1"/>
              <a:t>FrameRate</a:t>
            </a:r>
            <a:r>
              <a:rPr lang="en-US" sz="1700" dirty="0"/>
              <a:t> (formerly only in Manifest)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Added </a:t>
            </a:r>
            <a:r>
              <a:rPr lang="en-US" sz="1700" dirty="0" err="1"/>
              <a:t>SecurityTitle</a:t>
            </a:r>
            <a:r>
              <a:rPr lang="en-US" sz="1700" dirty="0"/>
              <a:t> with @expiration</a:t>
            </a:r>
          </a:p>
          <a:p>
            <a:pPr lvl="2">
              <a:lnSpc>
                <a:spcPct val="120000"/>
              </a:lnSpc>
            </a:pPr>
            <a:r>
              <a:rPr lang="en-US" sz="1300" dirty="0"/>
              <a:t>Useful for pre-release and as a factoid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Added @spoken, @written, and @signed to </a:t>
            </a:r>
            <a:r>
              <a:rPr lang="en-US" sz="1700" dirty="0" err="1"/>
              <a:t>OriginalLanguage</a:t>
            </a:r>
            <a:endParaRPr lang="en-US" sz="1700" dirty="0"/>
          </a:p>
          <a:p>
            <a:pPr>
              <a:lnSpc>
                <a:spcPct val="120000"/>
              </a:lnSpc>
            </a:pPr>
            <a:r>
              <a:rPr lang="en-US" sz="1900" dirty="0"/>
              <a:t>Added </a:t>
            </a:r>
            <a:r>
              <a:rPr lang="en-US" sz="1900" dirty="0" err="1"/>
              <a:t>md:Terms</a:t>
            </a:r>
            <a:r>
              <a:rPr lang="en-US" sz="1900" dirty="0"/>
              <a:t> to Basic/ and </a:t>
            </a:r>
            <a:r>
              <a:rPr lang="en-US" sz="1900" dirty="0" err="1"/>
              <a:t>LocalizedInfo</a:t>
            </a:r>
            <a:r>
              <a:rPr lang="en-US" sz="1900" dirty="0"/>
              <a:t>/</a:t>
            </a:r>
          </a:p>
          <a:p>
            <a:pPr lvl="1">
              <a:lnSpc>
                <a:spcPct val="120000"/>
              </a:lnSpc>
            </a:pPr>
            <a:r>
              <a:rPr lang="en-US" sz="1900" dirty="0"/>
              <a:t>Adds flexibility for arbitrary addition of name/value pairs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Downside is potential for ad hoc undocumented practices</a:t>
            </a:r>
            <a:endParaRPr lang="en-US" sz="1900" dirty="0"/>
          </a:p>
          <a:p>
            <a:pPr>
              <a:lnSpc>
                <a:spcPct val="120000"/>
              </a:lnSpc>
            </a:pPr>
            <a:r>
              <a:rPr lang="en-US" sz="1900" dirty="0" err="1"/>
              <a:t>ContentRelatedTo</a:t>
            </a:r>
            <a:endParaRPr lang="en-US" sz="19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Added Venue and Activity to </a:t>
            </a:r>
            <a:r>
              <a:rPr lang="en-US" sz="1600" dirty="0" err="1"/>
              <a:t>ContentRelatedTo</a:t>
            </a:r>
            <a:endParaRPr lang="en-US" sz="1600" dirty="0"/>
          </a:p>
          <a:p>
            <a:pPr lvl="1">
              <a:lnSpc>
                <a:spcPct val="120000"/>
              </a:lnSpc>
            </a:pPr>
            <a:r>
              <a:rPr lang="en-US" sz="1600" dirty="0"/>
              <a:t>Restructured type definitions (e.g., Period based on Timeframe-type)</a:t>
            </a:r>
          </a:p>
          <a:p>
            <a:pPr>
              <a:lnSpc>
                <a:spcPct val="120000"/>
              </a:lnSpc>
            </a:pPr>
            <a:r>
              <a:rPr lang="en-US" sz="1900" dirty="0"/>
              <a:t>Added @interpretation to </a:t>
            </a:r>
            <a:r>
              <a:rPr lang="en-US" sz="1900" dirty="0" err="1"/>
              <a:t>CountryOfOrigin</a:t>
            </a:r>
            <a:endParaRPr lang="en-US" sz="1900" dirty="0"/>
          </a:p>
          <a:p>
            <a:pPr lvl="1">
              <a:lnSpc>
                <a:spcPct val="120000"/>
              </a:lnSpc>
            </a:pPr>
            <a:r>
              <a:rPr lang="en-US" sz="1700" dirty="0"/>
              <a:t>With goal of deprecating @</a:t>
            </a:r>
            <a:r>
              <a:rPr lang="en-US" sz="1700" dirty="0" err="1"/>
              <a:t>int</a:t>
            </a:r>
            <a:r>
              <a:rPr lang="en-US" sz="1700" u="sng" dirty="0" err="1"/>
              <a:t>ep</a:t>
            </a:r>
            <a:r>
              <a:rPr lang="en-US" sz="1700" dirty="0" err="1"/>
              <a:t>retation</a:t>
            </a:r>
            <a:endParaRPr lang="en-US" sz="1700" dirty="0"/>
          </a:p>
          <a:p>
            <a:pPr lvl="1">
              <a:lnSpc>
                <a:spcPct val="120000"/>
              </a:lnSpc>
            </a:pPr>
            <a:r>
              <a:rPr lang="en-US" sz="1700" dirty="0"/>
              <a:t>This is backwards compatible, but might cause problem when some use one and some use the other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I’m not sure anyone is using this</a:t>
            </a:r>
          </a:p>
          <a:p>
            <a:pPr lvl="1">
              <a:lnSpc>
                <a:spcPct val="120000"/>
              </a:lnSpc>
            </a:pPr>
            <a:r>
              <a:rPr lang="en-US" sz="1700" dirty="0"/>
              <a:t>Plan is to delete in next revision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7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7BAE0-1568-E641-C0D0-9138737B8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AF2D-DBD6-6C86-C3A8-FA3AD18C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Metadata Misc. 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1C0AC-35A0-8F10-C746-C0E4E7D2D9E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143000"/>
            <a:ext cx="11070336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900" dirty="0"/>
              <a:t>Basic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Fixed </a:t>
            </a:r>
            <a:r>
              <a:rPr lang="en-US" sz="1600" dirty="0" err="1"/>
              <a:t>RegionUnion</a:t>
            </a:r>
            <a:r>
              <a:rPr lang="en-US" sz="1600" dirty="0"/>
              <a:t>-type (not used in other types)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Added </a:t>
            </a:r>
            <a:r>
              <a:rPr lang="en-US" sz="1600" dirty="0" err="1"/>
              <a:t>MadeForRegionExcluded</a:t>
            </a:r>
            <a:r>
              <a:rPr lang="en-US" sz="1600" dirty="0"/>
              <a:t> to allow for “Domestic” and “International” EIDR definitions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Additional </a:t>
            </a:r>
            <a:r>
              <a:rPr lang="en-US" sz="1600" dirty="0" err="1"/>
              <a:t>md:Term</a:t>
            </a:r>
            <a:r>
              <a:rPr lang="en-US" sz="1600" dirty="0"/>
              <a:t> types added Binary and Label</a:t>
            </a:r>
          </a:p>
          <a:p>
            <a:pPr lvl="1">
              <a:lnSpc>
                <a:spcPct val="120000"/>
              </a:lnSpc>
            </a:pPr>
            <a:r>
              <a:rPr lang="en-US" sz="1600" dirty="0" err="1"/>
              <a:t>VersionIntent</a:t>
            </a:r>
            <a:r>
              <a:rPr lang="en-US" sz="1600" dirty="0"/>
              <a:t>/Description/@source added to align with EIDR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Editorial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Fixed spelling of ‘</a:t>
            </a:r>
            <a:r>
              <a:rPr lang="en-US" sz="1600" dirty="0" err="1"/>
              <a:t>isbasedon</a:t>
            </a:r>
            <a:r>
              <a:rPr lang="en-US" sz="1600" dirty="0"/>
              <a:t>’ enumeration in </a:t>
            </a:r>
            <a:r>
              <a:rPr lang="en-US" sz="1600" dirty="0" err="1"/>
              <a:t>BasicMetadataParent</a:t>
            </a:r>
            <a:r>
              <a:rPr lang="en-US" sz="1600" dirty="0"/>
              <a:t>-type/@</a:t>
            </a:r>
            <a:r>
              <a:rPr lang="en-US" sz="1600" dirty="0" err="1"/>
              <a:t>relationshipType</a:t>
            </a:r>
            <a:r>
              <a:rPr lang="en-US" sz="1600" dirty="0"/>
              <a:t> (not backward compatible, considered low risk since this is a relatively new feature)</a:t>
            </a:r>
          </a:p>
          <a:p>
            <a:pPr lvl="1">
              <a:lnSpc>
                <a:spcPct val="120000"/>
              </a:lnSpc>
            </a:pPr>
            <a:r>
              <a:rPr lang="en-US" sz="1600" dirty="0"/>
              <a:t>Added Binary (with @MIME and description) and Label (string with @namespace and @level) to Terms-type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1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Dolby-E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Dolby-E multiplexes multiple channels into two audio channels</a:t>
            </a:r>
          </a:p>
          <a:p>
            <a:pPr lvl="1"/>
            <a:r>
              <a:rPr lang="en-US" sz="2000" dirty="0"/>
              <a:t>Channel Mapping cannot be inferred without additional information 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 Dolby-E Codec to list of valid codecs</a:t>
            </a:r>
          </a:p>
          <a:p>
            <a:pPr lvl="1"/>
            <a:r>
              <a:rPr lang="en-US" sz="2000" dirty="0"/>
              <a:t>Two channel mapping alternatives supplied in </a:t>
            </a:r>
            <a:r>
              <a:rPr lang="en-US" sz="2000" u="sng" dirty="0"/>
              <a:t>Best Practice</a:t>
            </a:r>
          </a:p>
          <a:p>
            <a:pPr lvl="2"/>
            <a:r>
              <a:rPr lang="en-US" sz="2000" dirty="0"/>
              <a:t>One option that covers most (if not all cases) </a:t>
            </a:r>
          </a:p>
          <a:p>
            <a:pPr lvl="3"/>
            <a:r>
              <a:rPr lang="en-US" sz="1800" dirty="0"/>
              <a:t>Uses Dolby nomenclature (from spec)</a:t>
            </a:r>
          </a:p>
          <a:p>
            <a:pPr lvl="3"/>
            <a:r>
              <a:rPr lang="en-US" sz="1800" dirty="0"/>
              <a:t>Does not provide for the Dolby E channels in a container with more than just the 2 Dolby E tracks</a:t>
            </a:r>
          </a:p>
          <a:p>
            <a:pPr lvl="3"/>
            <a:r>
              <a:rPr lang="en-US" sz="1800" dirty="0"/>
              <a:t>For example, </a:t>
            </a:r>
            <a:r>
              <a:rPr lang="en-US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“0L, 0C, 0Ls, 1L, 0R, 0LFE, 0Rs, 1R”</a:t>
            </a:r>
            <a:r>
              <a:rPr lang="en-US" sz="1800" dirty="0">
                <a:effectLst/>
              </a:rPr>
              <a:t> </a:t>
            </a:r>
            <a:endParaRPr lang="en-US" sz="1800" dirty="0"/>
          </a:p>
          <a:p>
            <a:pPr lvl="2"/>
            <a:r>
              <a:rPr lang="en-US" sz="2000" dirty="0"/>
              <a:t>Another option is custom encoding</a:t>
            </a:r>
          </a:p>
          <a:p>
            <a:pPr lvl="3"/>
            <a:r>
              <a:rPr lang="en-US" sz="1800" dirty="0"/>
              <a:t>For example, </a:t>
            </a: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“L,R,C,LFE,LS,RS,DE011,DE111”</a:t>
            </a:r>
            <a:r>
              <a:rPr lang="en-US" sz="1800" dirty="0">
                <a:effectLst/>
              </a:rPr>
              <a:t> </a:t>
            </a:r>
            <a:endParaRPr lang="en-US" sz="1800" dirty="0"/>
          </a:p>
          <a:p>
            <a:pPr lvl="1"/>
            <a:endParaRPr lang="en-US" dirty="0"/>
          </a:p>
          <a:p>
            <a:pPr lvl="1"/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303595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56AB5-57DF-0DA2-5446-CC445781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Audio tracks in individual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529C3-F15B-ABFB-DEAF-0B33E4127A7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Problem</a:t>
            </a:r>
          </a:p>
          <a:p>
            <a:pPr lvl="1"/>
            <a:r>
              <a:rPr lang="en-US" sz="1800" dirty="0"/>
              <a:t>There is no clear documentation on how to handle one channel per file</a:t>
            </a:r>
          </a:p>
          <a:p>
            <a:pPr lvl="1"/>
            <a:r>
              <a:rPr lang="en-US" sz="1800" dirty="0"/>
              <a:t>Typically, they are in directories with naming like this:</a:t>
            </a: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filename.L.wav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filename.R.wav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filename.C.wav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filename.LFE.wav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filename.Ls.wav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1051560" lvl="3" indent="0">
              <a:spcBef>
                <a:spcPts val="0"/>
              </a:spcBef>
              <a:buNone/>
            </a:pPr>
            <a:r>
              <a:rPr lang="en-US" sz="14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filename.Rs.wav</a:t>
            </a:r>
            <a:endParaRPr lang="en-US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2000" dirty="0"/>
              <a:t>Solution</a:t>
            </a:r>
          </a:p>
          <a:p>
            <a:pPr lvl="1"/>
            <a:r>
              <a:rPr lang="en-US" sz="1800" dirty="0"/>
              <a:t>Added </a:t>
            </a:r>
            <a:r>
              <a:rPr lang="en-US" sz="1800" dirty="0" err="1"/>
              <a:t>ChannelMapping</a:t>
            </a:r>
            <a:r>
              <a:rPr lang="en-US" sz="1800" dirty="0"/>
              <a:t>/@</a:t>
            </a:r>
            <a:r>
              <a:rPr lang="en-US" sz="1800" dirty="0" err="1"/>
              <a:t>isMultipleFiles</a:t>
            </a:r>
            <a:r>
              <a:rPr lang="en-US" sz="1800" dirty="0"/>
              <a:t> Boolean</a:t>
            </a:r>
          </a:p>
          <a:p>
            <a:pPr lvl="1"/>
            <a:r>
              <a:rPr lang="en-US" sz="1800" dirty="0"/>
              <a:t>Added </a:t>
            </a:r>
            <a:r>
              <a:rPr lang="en-US" sz="18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ContainerReference</a:t>
            </a: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en-US" sz="18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SequenceParsing</a:t>
            </a: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/</a:t>
            </a:r>
            <a:r>
              <a:rPr lang="en-US" sz="18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PatternSpec</a:t>
            </a: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= “audio”</a:t>
            </a:r>
          </a:p>
          <a:p>
            <a:pPr lvl="2"/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This is the default if not specified</a:t>
            </a:r>
          </a:p>
          <a:p>
            <a:pPr lvl="2"/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Other patterns can be specified in </a:t>
            </a:r>
            <a:r>
              <a:rPr lang="en-US" sz="1800" dirty="0" err="1">
                <a:solidFill>
                  <a:srgbClr val="212121"/>
                </a:solidFill>
                <a:latin typeface="Calibri" panose="020F0502020204030204" pitchFamily="34" charset="0"/>
              </a:rPr>
              <a:t>SequenceParsing</a:t>
            </a:r>
            <a:r>
              <a:rPr lang="en-US" sz="1800" dirty="0">
                <a:solidFill>
                  <a:srgbClr val="212121"/>
                </a:solidFill>
                <a:latin typeface="Calibri" panose="020F0502020204030204" pitchFamily="34" charset="0"/>
              </a:rPr>
              <a:t> (also used for image sequences)</a:t>
            </a:r>
          </a:p>
          <a:p>
            <a:pPr lvl="1"/>
            <a:r>
              <a:rPr lang="en-US" sz="2000" dirty="0">
                <a:solidFill>
                  <a:srgbClr val="212121"/>
                </a:solidFill>
                <a:latin typeface="Calibri" panose="020F0502020204030204" pitchFamily="34" charset="0"/>
              </a:rPr>
              <a:t>Added ‘alphabetical’ in case channel files are in alphabetical order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050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2640-1198-0DD1-24AC-78FE4C809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0765F-6F1D-4509-FFA2-7A31100F0A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Image metadata was insufficient, especially for print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Primaries</a:t>
            </a:r>
          </a:p>
          <a:p>
            <a:pPr lvl="2"/>
            <a:r>
              <a:rPr lang="en-US" sz="1800" dirty="0"/>
              <a:t>Added note that Rec.709 matches sRGB</a:t>
            </a:r>
          </a:p>
          <a:p>
            <a:pPr lvl="2"/>
            <a:r>
              <a:rPr lang="en-US" sz="1800" dirty="0"/>
              <a:t>Added “</a:t>
            </a:r>
            <a:r>
              <a:rPr lang="en-US" sz="1800" dirty="0" err="1"/>
              <a:t>opRGB</a:t>
            </a:r>
            <a:r>
              <a:rPr lang="en-US" sz="1800" dirty="0"/>
              <a:t>” (AKA Adobe RGB)</a:t>
            </a:r>
          </a:p>
          <a:p>
            <a:pPr lvl="1"/>
            <a:r>
              <a:rPr lang="en-US" sz="2000" dirty="0"/>
              <a:t>Added Image/</a:t>
            </a:r>
            <a:r>
              <a:rPr lang="en-US" sz="2000" dirty="0" err="1"/>
              <a:t>ColorModel</a:t>
            </a:r>
            <a:r>
              <a:rPr lang="en-US" sz="2000" dirty="0"/>
              <a:t> (CMYK, RGB, Monochrome)</a:t>
            </a:r>
          </a:p>
          <a:p>
            <a:pPr lvl="1"/>
            <a:r>
              <a:rPr lang="en-US" sz="2000" dirty="0"/>
              <a:t>Added </a:t>
            </a:r>
            <a:r>
              <a:rPr lang="en-US" sz="2000" dirty="0" err="1"/>
              <a:t>PrintProfile</a:t>
            </a:r>
            <a:endParaRPr lang="en-US" sz="2000" dirty="0"/>
          </a:p>
          <a:p>
            <a:pPr lvl="2"/>
            <a:r>
              <a:rPr lang="en-US" sz="1800" dirty="0"/>
              <a:t>PPI (Pixels Per Inch) – like DPI only correct</a:t>
            </a:r>
          </a:p>
          <a:p>
            <a:pPr lvl="2"/>
            <a:r>
              <a:rPr lang="en-US" sz="1800" dirty="0" err="1"/>
              <a:t>SpotColor</a:t>
            </a:r>
            <a:r>
              <a:rPr lang="en-US" sz="1800" dirty="0"/>
              <a:t> – used when specific inks are specified</a:t>
            </a:r>
          </a:p>
          <a:p>
            <a:pPr lvl="2"/>
            <a:r>
              <a:rPr lang="en-US" sz="1800" dirty="0" err="1"/>
              <a:t>PrintSpecification</a:t>
            </a:r>
            <a:r>
              <a:rPr lang="en-US" sz="1800" dirty="0"/>
              <a:t> – Print-specific specs such as SWOP, </a:t>
            </a:r>
            <a:r>
              <a:rPr lang="en-US" sz="1800" dirty="0" err="1"/>
              <a:t>GRACoL</a:t>
            </a:r>
            <a:r>
              <a:rPr lang="en-US" sz="1800" dirty="0"/>
              <a:t>, and CGATS21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4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32EC1-60E0-EF63-9C2E-EDB802B53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Asset Metadata Misc. (CM and Manifest)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FB74-F11A-9D9F-E4D7-589A15B5838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Added CBR (constant bitrate as </a:t>
            </a:r>
            <a:r>
              <a:rPr lang="en-US" sz="2400" dirty="0" err="1"/>
              <a:t>xs:boolean</a:t>
            </a:r>
            <a:r>
              <a:rPr lang="en-US" sz="2400" dirty="0"/>
              <a:t>) to </a:t>
            </a:r>
          </a:p>
          <a:p>
            <a:pPr lvl="1"/>
            <a:r>
              <a:rPr lang="en-US" sz="2000" dirty="0"/>
              <a:t>Audio/Encoding </a:t>
            </a:r>
          </a:p>
          <a:p>
            <a:pPr lvl="1"/>
            <a:r>
              <a:rPr lang="en-US" sz="2000" dirty="0"/>
              <a:t>Video/Encoding</a:t>
            </a:r>
          </a:p>
          <a:p>
            <a:r>
              <a:rPr lang="en-US" sz="2400" dirty="0"/>
              <a:t>To Audio/Picture/Progressive added @pulldown (e.g., “3:2”, “2:2:2:4”)</a:t>
            </a:r>
          </a:p>
          <a:p>
            <a:r>
              <a:rPr lang="en-US" sz="2400" dirty="0"/>
              <a:t>Added Subtitle </a:t>
            </a:r>
            <a:r>
              <a:rPr lang="en-US" sz="2400" dirty="0" err="1"/>
              <a:t>FormatType</a:t>
            </a:r>
            <a:r>
              <a:rPr lang="en-US" sz="2400" dirty="0"/>
              <a:t> values for analog: CEA-708, CEA-608, ETSI Teletext</a:t>
            </a:r>
          </a:p>
          <a:p>
            <a:r>
              <a:rPr lang="en-US" sz="2400" dirty="0"/>
              <a:t>Added Subtitle/Properties/</a:t>
            </a:r>
            <a:r>
              <a:rPr lang="en-US" sz="2400" dirty="0" err="1"/>
              <a:t>TranslatorCreditPresent</a:t>
            </a:r>
            <a:r>
              <a:rPr lang="en-US" sz="2400" dirty="0"/>
              <a:t> </a:t>
            </a:r>
            <a:r>
              <a:rPr lang="en-US" sz="2400" dirty="0" err="1"/>
              <a:t>xs:boolean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46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E5150-D799-C60D-6AC4-583B2A1D6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Timed Events in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D92DB-08A1-F816-47BD-612D18BAE6E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Needed richer timed metadata (countless use cases)</a:t>
            </a:r>
          </a:p>
          <a:p>
            <a:pPr lvl="2"/>
            <a:r>
              <a:rPr lang="en-US" sz="2000" dirty="0"/>
              <a:t>Ability to annotate a portion of Presentation timeline with virtually any annotation</a:t>
            </a:r>
          </a:p>
          <a:p>
            <a:pPr lvl="1"/>
            <a:r>
              <a:rPr lang="en-US" sz="2000" dirty="0"/>
              <a:t>Markers and Chapters weren’t enough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Added </a:t>
            </a:r>
            <a:r>
              <a:rPr lang="en-US" sz="2000" dirty="0" err="1"/>
              <a:t>TimedEvents</a:t>
            </a:r>
            <a:r>
              <a:rPr lang="en-US" sz="2000" dirty="0"/>
              <a:t> to Presentation (references </a:t>
            </a:r>
            <a:r>
              <a:rPr lang="en-US" sz="2000" dirty="0" err="1"/>
              <a:t>TimedEventList</a:t>
            </a:r>
            <a:r>
              <a:rPr lang="en-US" sz="2000" dirty="0"/>
              <a:t>-type)</a:t>
            </a:r>
          </a:p>
          <a:p>
            <a:pPr lvl="2"/>
            <a:r>
              <a:rPr lang="en-US" sz="2000" dirty="0"/>
              <a:t>Formerly attached only to top-level Manifest</a:t>
            </a:r>
          </a:p>
          <a:p>
            <a:pPr lvl="1"/>
            <a:r>
              <a:rPr lang="en-US" sz="2000" dirty="0"/>
              <a:t>Added </a:t>
            </a:r>
            <a:r>
              <a:rPr lang="en-US" sz="2000" dirty="0" err="1"/>
              <a:t>TimedEventList</a:t>
            </a:r>
            <a:r>
              <a:rPr lang="en-US" sz="2000" dirty="0"/>
              <a:t>-type with list of </a:t>
            </a:r>
            <a:r>
              <a:rPr lang="en-US" sz="2000" dirty="0" err="1"/>
              <a:t>TimedEvents</a:t>
            </a:r>
            <a:endParaRPr lang="en-US" sz="2000" dirty="0"/>
          </a:p>
          <a:p>
            <a:pPr lvl="2"/>
            <a:r>
              <a:rPr lang="en-US" sz="1700" dirty="0"/>
              <a:t>Mirrors pattern in other top-level Manifest objects</a:t>
            </a:r>
          </a:p>
          <a:p>
            <a:pPr lvl="1"/>
            <a:r>
              <a:rPr lang="en-US" sz="2000" dirty="0"/>
              <a:t>Added to </a:t>
            </a:r>
            <a:r>
              <a:rPr lang="en-US" sz="2000" dirty="0" err="1"/>
              <a:t>TimedEvent</a:t>
            </a:r>
            <a:endParaRPr lang="en-US" sz="2000" dirty="0"/>
          </a:p>
          <a:p>
            <a:pPr lvl="2"/>
            <a:r>
              <a:rPr lang="en-US" sz="2000" dirty="0"/>
              <a:t>Confidence – Especially useful for automated processing</a:t>
            </a:r>
          </a:p>
          <a:p>
            <a:pPr lvl="2"/>
            <a:r>
              <a:rPr lang="en-US" sz="2000" dirty="0" err="1"/>
              <a:t>PictureArea</a:t>
            </a:r>
            <a:endParaRPr lang="en-US" sz="2000" dirty="0"/>
          </a:p>
          <a:p>
            <a:pPr lvl="2"/>
            <a:r>
              <a:rPr lang="en-US" sz="2000" dirty="0"/>
              <a:t>Error information (for QC)</a:t>
            </a:r>
          </a:p>
          <a:p>
            <a:pPr lvl="2"/>
            <a:r>
              <a:rPr lang="en-US" sz="2000" dirty="0"/>
              <a:t>etc.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52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4C59-5388-334E-026F-E1327584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Dub Card Ambiguity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40A1-657B-7E5B-C1EE-3ED1FABC0B9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When there are multiple dubs in the same language, it is ambiguous which dub card goes with a given dub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Added @</a:t>
            </a:r>
            <a:r>
              <a:rPr lang="en-US" sz="2000" dirty="0" err="1"/>
              <a:t>clipID</a:t>
            </a:r>
            <a:r>
              <a:rPr lang="en-US" sz="2000" dirty="0"/>
              <a:t> to each type in </a:t>
            </a:r>
            <a:r>
              <a:rPr lang="en-US" sz="2000" dirty="0" err="1"/>
              <a:t>PlayableSequence</a:t>
            </a:r>
            <a:r>
              <a:rPr lang="en-US" sz="2000" dirty="0"/>
              <a:t>/ (Clip, </a:t>
            </a:r>
            <a:r>
              <a:rPr lang="en-US" sz="2000" dirty="0" err="1"/>
              <a:t>ImageClip</a:t>
            </a:r>
            <a:r>
              <a:rPr lang="en-US" sz="2000" dirty="0"/>
              <a:t>)</a:t>
            </a:r>
          </a:p>
          <a:p>
            <a:pPr lvl="2"/>
            <a:r>
              <a:rPr lang="en-US" sz="1700" dirty="0"/>
              <a:t>This is necessary when dub card is a subset of a video (i.e., need in and out from Clip)</a:t>
            </a:r>
          </a:p>
          <a:p>
            <a:pPr lvl="1"/>
            <a:r>
              <a:rPr lang="en-US" sz="2000" dirty="0"/>
              <a:t>Added Audio/</a:t>
            </a:r>
            <a:r>
              <a:rPr lang="en-US" sz="2000" dirty="0" err="1"/>
              <a:t>DubCardRef</a:t>
            </a:r>
            <a:r>
              <a:rPr lang="en-US" sz="2000" dirty="0"/>
              <a:t> (</a:t>
            </a:r>
            <a:r>
              <a:rPr lang="en-US" sz="2000" dirty="0" err="1"/>
              <a:t>InventoryAudioCardRef</a:t>
            </a:r>
            <a:r>
              <a:rPr lang="en-US" sz="2000" dirty="0"/>
              <a:t>-type) </a:t>
            </a:r>
          </a:p>
          <a:p>
            <a:pPr lvl="2"/>
            <a:r>
              <a:rPr lang="en-US" sz="1800" dirty="0"/>
              <a:t>References @</a:t>
            </a:r>
            <a:r>
              <a:rPr lang="en-US" sz="1800" dirty="0" err="1"/>
              <a:t>clipID</a:t>
            </a:r>
            <a:r>
              <a:rPr lang="en-US" sz="1800" dirty="0"/>
              <a:t> (for Playable Sequences), </a:t>
            </a:r>
            <a:r>
              <a:rPr lang="en-US" sz="1800" dirty="0" err="1"/>
              <a:t>PlayableSequenceID</a:t>
            </a:r>
            <a:r>
              <a:rPr lang="en-US" sz="1800" dirty="0"/>
              <a:t>, </a:t>
            </a:r>
            <a:r>
              <a:rPr lang="en-US" sz="1800" dirty="0" err="1"/>
              <a:t>VideoTrackID</a:t>
            </a:r>
            <a:r>
              <a:rPr lang="en-US" sz="1800" dirty="0"/>
              <a:t> or </a:t>
            </a:r>
            <a:r>
              <a:rPr lang="en-US" sz="1800" dirty="0" err="1"/>
              <a:t>ImageID</a:t>
            </a:r>
            <a:r>
              <a:rPr lang="en-US" sz="1800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33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A756-F98E-F89C-C29D-0419F5B3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Manifest Misc.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B36C-CBE4-3B5C-FB95-5B253173FA4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Clarified language around multiple video tracks (more common with HD and 4K/HDR)’</a:t>
            </a:r>
          </a:p>
          <a:p>
            <a:r>
              <a:rPr lang="en-US" sz="2000" dirty="0"/>
              <a:t>Editorial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1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4337-0050-584A-954A-0F5F4FE6A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MDDF Updates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C5F47B6-CA96-4937-8FE3-031CE0AC3A5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9" b="6490"/>
          <a:stretch/>
        </p:blipFill>
        <p:spPr bwMode="auto">
          <a:xfrm>
            <a:off x="1308548" y="1131134"/>
            <a:ext cx="9574904" cy="506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52B6239-2E58-4D5A-A795-CD5FA0FDF72F}"/>
              </a:ext>
            </a:extLst>
          </p:cNvPr>
          <p:cNvSpPr/>
          <p:nvPr/>
        </p:nvSpPr>
        <p:spPr>
          <a:xfrm>
            <a:off x="4168347" y="1221167"/>
            <a:ext cx="2203622" cy="680432"/>
          </a:xfrm>
          <a:custGeom>
            <a:avLst/>
            <a:gdLst>
              <a:gd name="connsiteX0" fmla="*/ 0 w 2203622"/>
              <a:gd name="connsiteY0" fmla="*/ 113408 h 680432"/>
              <a:gd name="connsiteX1" fmla="*/ 113408 w 2203622"/>
              <a:gd name="connsiteY1" fmla="*/ 0 h 680432"/>
              <a:gd name="connsiteX2" fmla="*/ 647146 w 2203622"/>
              <a:gd name="connsiteY2" fmla="*/ 0 h 680432"/>
              <a:gd name="connsiteX3" fmla="*/ 1101811 w 2203622"/>
              <a:gd name="connsiteY3" fmla="*/ 0 h 680432"/>
              <a:gd name="connsiteX4" fmla="*/ 1576244 w 2203622"/>
              <a:gd name="connsiteY4" fmla="*/ 0 h 680432"/>
              <a:gd name="connsiteX5" fmla="*/ 2090214 w 2203622"/>
              <a:gd name="connsiteY5" fmla="*/ 0 h 680432"/>
              <a:gd name="connsiteX6" fmla="*/ 2203622 w 2203622"/>
              <a:gd name="connsiteY6" fmla="*/ 113408 h 680432"/>
              <a:gd name="connsiteX7" fmla="*/ 2203622 w 2203622"/>
              <a:gd name="connsiteY7" fmla="*/ 567024 h 680432"/>
              <a:gd name="connsiteX8" fmla="*/ 2090214 w 2203622"/>
              <a:gd name="connsiteY8" fmla="*/ 680432 h 680432"/>
              <a:gd name="connsiteX9" fmla="*/ 1655317 w 2203622"/>
              <a:gd name="connsiteY9" fmla="*/ 680432 h 680432"/>
              <a:gd name="connsiteX10" fmla="*/ 1121579 w 2203622"/>
              <a:gd name="connsiteY10" fmla="*/ 680432 h 680432"/>
              <a:gd name="connsiteX11" fmla="*/ 607610 w 2203622"/>
              <a:gd name="connsiteY11" fmla="*/ 680432 h 680432"/>
              <a:gd name="connsiteX12" fmla="*/ 113408 w 2203622"/>
              <a:gd name="connsiteY12" fmla="*/ 680432 h 680432"/>
              <a:gd name="connsiteX13" fmla="*/ 0 w 2203622"/>
              <a:gd name="connsiteY13" fmla="*/ 567024 h 680432"/>
              <a:gd name="connsiteX14" fmla="*/ 0 w 2203622"/>
              <a:gd name="connsiteY14" fmla="*/ 113408 h 68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680432" extrusionOk="0">
                <a:moveTo>
                  <a:pt x="0" y="113408"/>
                </a:moveTo>
                <a:cubicBezTo>
                  <a:pt x="3920" y="49840"/>
                  <a:pt x="47801" y="18224"/>
                  <a:pt x="113408" y="0"/>
                </a:cubicBezTo>
                <a:cubicBezTo>
                  <a:pt x="336416" y="-34826"/>
                  <a:pt x="407631" y="48642"/>
                  <a:pt x="647146" y="0"/>
                </a:cubicBezTo>
                <a:cubicBezTo>
                  <a:pt x="886661" y="-48642"/>
                  <a:pt x="933810" y="47343"/>
                  <a:pt x="1101811" y="0"/>
                </a:cubicBezTo>
                <a:cubicBezTo>
                  <a:pt x="1269812" y="-47343"/>
                  <a:pt x="1463824" y="51617"/>
                  <a:pt x="1576244" y="0"/>
                </a:cubicBezTo>
                <a:cubicBezTo>
                  <a:pt x="1688664" y="-51617"/>
                  <a:pt x="1865893" y="40665"/>
                  <a:pt x="2090214" y="0"/>
                </a:cubicBezTo>
                <a:cubicBezTo>
                  <a:pt x="2146862" y="11193"/>
                  <a:pt x="2201206" y="57308"/>
                  <a:pt x="2203622" y="113408"/>
                </a:cubicBezTo>
                <a:cubicBezTo>
                  <a:pt x="2255985" y="265005"/>
                  <a:pt x="2190481" y="376226"/>
                  <a:pt x="2203622" y="567024"/>
                </a:cubicBezTo>
                <a:cubicBezTo>
                  <a:pt x="2216802" y="631319"/>
                  <a:pt x="2151977" y="665129"/>
                  <a:pt x="2090214" y="680432"/>
                </a:cubicBezTo>
                <a:cubicBezTo>
                  <a:pt x="1979018" y="694555"/>
                  <a:pt x="1797674" y="679745"/>
                  <a:pt x="1655317" y="680432"/>
                </a:cubicBezTo>
                <a:cubicBezTo>
                  <a:pt x="1512960" y="681119"/>
                  <a:pt x="1290168" y="662162"/>
                  <a:pt x="1121579" y="680432"/>
                </a:cubicBezTo>
                <a:cubicBezTo>
                  <a:pt x="952990" y="698702"/>
                  <a:pt x="835415" y="673640"/>
                  <a:pt x="607610" y="680432"/>
                </a:cubicBezTo>
                <a:cubicBezTo>
                  <a:pt x="379805" y="687224"/>
                  <a:pt x="280716" y="660057"/>
                  <a:pt x="113408" y="680432"/>
                </a:cubicBezTo>
                <a:cubicBezTo>
                  <a:pt x="60397" y="694593"/>
                  <a:pt x="-6426" y="615246"/>
                  <a:pt x="0" y="567024"/>
                </a:cubicBezTo>
                <a:cubicBezTo>
                  <a:pt x="-39837" y="412362"/>
                  <a:pt x="25089" y="232010"/>
                  <a:pt x="0" y="113408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106CF31-335A-481C-ADA0-DA4A4A23D65A}"/>
              </a:ext>
            </a:extLst>
          </p:cNvPr>
          <p:cNvSpPr/>
          <p:nvPr/>
        </p:nvSpPr>
        <p:spPr>
          <a:xfrm>
            <a:off x="1812324" y="2027893"/>
            <a:ext cx="2203622" cy="585913"/>
          </a:xfrm>
          <a:custGeom>
            <a:avLst/>
            <a:gdLst>
              <a:gd name="connsiteX0" fmla="*/ 0 w 2203622"/>
              <a:gd name="connsiteY0" fmla="*/ 97654 h 585913"/>
              <a:gd name="connsiteX1" fmla="*/ 97654 w 2203622"/>
              <a:gd name="connsiteY1" fmla="*/ 0 h 585913"/>
              <a:gd name="connsiteX2" fmla="*/ 639899 w 2203622"/>
              <a:gd name="connsiteY2" fmla="*/ 0 h 585913"/>
              <a:gd name="connsiteX3" fmla="*/ 1101811 w 2203622"/>
              <a:gd name="connsiteY3" fmla="*/ 0 h 585913"/>
              <a:gd name="connsiteX4" fmla="*/ 1583806 w 2203622"/>
              <a:gd name="connsiteY4" fmla="*/ 0 h 585913"/>
              <a:gd name="connsiteX5" fmla="*/ 2105968 w 2203622"/>
              <a:gd name="connsiteY5" fmla="*/ 0 h 585913"/>
              <a:gd name="connsiteX6" fmla="*/ 2203622 w 2203622"/>
              <a:gd name="connsiteY6" fmla="*/ 97654 h 585913"/>
              <a:gd name="connsiteX7" fmla="*/ 2203622 w 2203622"/>
              <a:gd name="connsiteY7" fmla="*/ 488259 h 585913"/>
              <a:gd name="connsiteX8" fmla="*/ 2105968 w 2203622"/>
              <a:gd name="connsiteY8" fmla="*/ 585913 h 585913"/>
              <a:gd name="connsiteX9" fmla="*/ 1664139 w 2203622"/>
              <a:gd name="connsiteY9" fmla="*/ 585913 h 585913"/>
              <a:gd name="connsiteX10" fmla="*/ 1121894 w 2203622"/>
              <a:gd name="connsiteY10" fmla="*/ 585913 h 585913"/>
              <a:gd name="connsiteX11" fmla="*/ 599733 w 2203622"/>
              <a:gd name="connsiteY11" fmla="*/ 585913 h 585913"/>
              <a:gd name="connsiteX12" fmla="*/ 97654 w 2203622"/>
              <a:gd name="connsiteY12" fmla="*/ 585913 h 585913"/>
              <a:gd name="connsiteX13" fmla="*/ 0 w 2203622"/>
              <a:gd name="connsiteY13" fmla="*/ 488259 h 585913"/>
              <a:gd name="connsiteX14" fmla="*/ 0 w 2203622"/>
              <a:gd name="connsiteY14" fmla="*/ 97654 h 5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585913" extrusionOk="0">
                <a:moveTo>
                  <a:pt x="0" y="97654"/>
                </a:moveTo>
                <a:cubicBezTo>
                  <a:pt x="9682" y="41413"/>
                  <a:pt x="41658" y="12650"/>
                  <a:pt x="97654" y="0"/>
                </a:cubicBezTo>
                <a:cubicBezTo>
                  <a:pt x="347765" y="-2358"/>
                  <a:pt x="473948" y="29406"/>
                  <a:pt x="639899" y="0"/>
                </a:cubicBezTo>
                <a:cubicBezTo>
                  <a:pt x="805851" y="-29406"/>
                  <a:pt x="914206" y="54494"/>
                  <a:pt x="1101811" y="0"/>
                </a:cubicBezTo>
                <a:cubicBezTo>
                  <a:pt x="1289416" y="-54494"/>
                  <a:pt x="1475370" y="35754"/>
                  <a:pt x="1583806" y="0"/>
                </a:cubicBezTo>
                <a:cubicBezTo>
                  <a:pt x="1692242" y="-35754"/>
                  <a:pt x="1894802" y="30709"/>
                  <a:pt x="2105968" y="0"/>
                </a:cubicBezTo>
                <a:cubicBezTo>
                  <a:pt x="2156505" y="6351"/>
                  <a:pt x="2200005" y="53503"/>
                  <a:pt x="2203622" y="97654"/>
                </a:cubicBezTo>
                <a:cubicBezTo>
                  <a:pt x="2216680" y="203978"/>
                  <a:pt x="2168890" y="304458"/>
                  <a:pt x="2203622" y="488259"/>
                </a:cubicBezTo>
                <a:cubicBezTo>
                  <a:pt x="2214596" y="543575"/>
                  <a:pt x="2159609" y="580786"/>
                  <a:pt x="2105968" y="585913"/>
                </a:cubicBezTo>
                <a:cubicBezTo>
                  <a:pt x="1889065" y="636063"/>
                  <a:pt x="1801842" y="570971"/>
                  <a:pt x="1664139" y="585913"/>
                </a:cubicBezTo>
                <a:cubicBezTo>
                  <a:pt x="1526436" y="600855"/>
                  <a:pt x="1297770" y="532133"/>
                  <a:pt x="1121894" y="585913"/>
                </a:cubicBezTo>
                <a:cubicBezTo>
                  <a:pt x="946018" y="639693"/>
                  <a:pt x="786207" y="542390"/>
                  <a:pt x="599733" y="585913"/>
                </a:cubicBezTo>
                <a:cubicBezTo>
                  <a:pt x="413259" y="629436"/>
                  <a:pt x="266312" y="580927"/>
                  <a:pt x="97654" y="585913"/>
                </a:cubicBezTo>
                <a:cubicBezTo>
                  <a:pt x="49889" y="594989"/>
                  <a:pt x="-3005" y="535452"/>
                  <a:pt x="0" y="488259"/>
                </a:cubicBezTo>
                <a:cubicBezTo>
                  <a:pt x="-34072" y="340893"/>
                  <a:pt x="6026" y="255966"/>
                  <a:pt x="0" y="97654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B072575-CF08-4B14-9A70-AF479B09B77A}"/>
              </a:ext>
            </a:extLst>
          </p:cNvPr>
          <p:cNvSpPr/>
          <p:nvPr/>
        </p:nvSpPr>
        <p:spPr>
          <a:xfrm>
            <a:off x="4148364" y="2027893"/>
            <a:ext cx="2203622" cy="585913"/>
          </a:xfrm>
          <a:custGeom>
            <a:avLst/>
            <a:gdLst>
              <a:gd name="connsiteX0" fmla="*/ 0 w 2203622"/>
              <a:gd name="connsiteY0" fmla="*/ 97654 h 585913"/>
              <a:gd name="connsiteX1" fmla="*/ 97654 w 2203622"/>
              <a:gd name="connsiteY1" fmla="*/ 0 h 585913"/>
              <a:gd name="connsiteX2" fmla="*/ 639899 w 2203622"/>
              <a:gd name="connsiteY2" fmla="*/ 0 h 585913"/>
              <a:gd name="connsiteX3" fmla="*/ 1101811 w 2203622"/>
              <a:gd name="connsiteY3" fmla="*/ 0 h 585913"/>
              <a:gd name="connsiteX4" fmla="*/ 1583806 w 2203622"/>
              <a:gd name="connsiteY4" fmla="*/ 0 h 585913"/>
              <a:gd name="connsiteX5" fmla="*/ 2105968 w 2203622"/>
              <a:gd name="connsiteY5" fmla="*/ 0 h 585913"/>
              <a:gd name="connsiteX6" fmla="*/ 2203622 w 2203622"/>
              <a:gd name="connsiteY6" fmla="*/ 97654 h 585913"/>
              <a:gd name="connsiteX7" fmla="*/ 2203622 w 2203622"/>
              <a:gd name="connsiteY7" fmla="*/ 488259 h 585913"/>
              <a:gd name="connsiteX8" fmla="*/ 2105968 w 2203622"/>
              <a:gd name="connsiteY8" fmla="*/ 585913 h 585913"/>
              <a:gd name="connsiteX9" fmla="*/ 1664139 w 2203622"/>
              <a:gd name="connsiteY9" fmla="*/ 585913 h 585913"/>
              <a:gd name="connsiteX10" fmla="*/ 1121894 w 2203622"/>
              <a:gd name="connsiteY10" fmla="*/ 585913 h 585913"/>
              <a:gd name="connsiteX11" fmla="*/ 599733 w 2203622"/>
              <a:gd name="connsiteY11" fmla="*/ 585913 h 585913"/>
              <a:gd name="connsiteX12" fmla="*/ 97654 w 2203622"/>
              <a:gd name="connsiteY12" fmla="*/ 585913 h 585913"/>
              <a:gd name="connsiteX13" fmla="*/ 0 w 2203622"/>
              <a:gd name="connsiteY13" fmla="*/ 488259 h 585913"/>
              <a:gd name="connsiteX14" fmla="*/ 0 w 2203622"/>
              <a:gd name="connsiteY14" fmla="*/ 97654 h 5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585913" extrusionOk="0">
                <a:moveTo>
                  <a:pt x="0" y="97654"/>
                </a:moveTo>
                <a:cubicBezTo>
                  <a:pt x="9682" y="41413"/>
                  <a:pt x="41658" y="12650"/>
                  <a:pt x="97654" y="0"/>
                </a:cubicBezTo>
                <a:cubicBezTo>
                  <a:pt x="347765" y="-2358"/>
                  <a:pt x="473948" y="29406"/>
                  <a:pt x="639899" y="0"/>
                </a:cubicBezTo>
                <a:cubicBezTo>
                  <a:pt x="805851" y="-29406"/>
                  <a:pt x="914206" y="54494"/>
                  <a:pt x="1101811" y="0"/>
                </a:cubicBezTo>
                <a:cubicBezTo>
                  <a:pt x="1289416" y="-54494"/>
                  <a:pt x="1475370" y="35754"/>
                  <a:pt x="1583806" y="0"/>
                </a:cubicBezTo>
                <a:cubicBezTo>
                  <a:pt x="1692242" y="-35754"/>
                  <a:pt x="1894802" y="30709"/>
                  <a:pt x="2105968" y="0"/>
                </a:cubicBezTo>
                <a:cubicBezTo>
                  <a:pt x="2156505" y="6351"/>
                  <a:pt x="2200005" y="53503"/>
                  <a:pt x="2203622" y="97654"/>
                </a:cubicBezTo>
                <a:cubicBezTo>
                  <a:pt x="2216680" y="203978"/>
                  <a:pt x="2168890" y="304458"/>
                  <a:pt x="2203622" y="488259"/>
                </a:cubicBezTo>
                <a:cubicBezTo>
                  <a:pt x="2214596" y="543575"/>
                  <a:pt x="2159609" y="580786"/>
                  <a:pt x="2105968" y="585913"/>
                </a:cubicBezTo>
                <a:cubicBezTo>
                  <a:pt x="1889065" y="636063"/>
                  <a:pt x="1801842" y="570971"/>
                  <a:pt x="1664139" y="585913"/>
                </a:cubicBezTo>
                <a:cubicBezTo>
                  <a:pt x="1526436" y="600855"/>
                  <a:pt x="1297770" y="532133"/>
                  <a:pt x="1121894" y="585913"/>
                </a:cubicBezTo>
                <a:cubicBezTo>
                  <a:pt x="946018" y="639693"/>
                  <a:pt x="786207" y="542390"/>
                  <a:pt x="599733" y="585913"/>
                </a:cubicBezTo>
                <a:cubicBezTo>
                  <a:pt x="413259" y="629436"/>
                  <a:pt x="266312" y="580927"/>
                  <a:pt x="97654" y="585913"/>
                </a:cubicBezTo>
                <a:cubicBezTo>
                  <a:pt x="49889" y="594989"/>
                  <a:pt x="-3005" y="535452"/>
                  <a:pt x="0" y="488259"/>
                </a:cubicBezTo>
                <a:cubicBezTo>
                  <a:pt x="-34072" y="340893"/>
                  <a:pt x="6026" y="255966"/>
                  <a:pt x="0" y="97654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DA7FDE19-DC81-4722-ADB3-202BED5B03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1" t="36676" r="71901" b="50000"/>
          <a:stretch/>
        </p:blipFill>
        <p:spPr bwMode="auto">
          <a:xfrm>
            <a:off x="1972962" y="2907418"/>
            <a:ext cx="1882347" cy="671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326DFF3-D009-408A-9E3D-DD2F5E277D33}"/>
              </a:ext>
            </a:extLst>
          </p:cNvPr>
          <p:cNvSpPr txBox="1"/>
          <p:nvPr/>
        </p:nvSpPr>
        <p:spPr>
          <a:xfrm>
            <a:off x="152400" y="3987352"/>
            <a:ext cx="349647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Spec updates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Common Metadata v2.12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Media Entertainment Core v2.12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Common Media Manifest 1.13</a:t>
            </a:r>
          </a:p>
          <a:p>
            <a:r>
              <a:rPr lang="en-US" sz="1400" b="1" dirty="0"/>
              <a:t>Schema Updates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MD 2.12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MEC 2.12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Manifest 1.13</a:t>
            </a:r>
          </a:p>
          <a:p>
            <a:r>
              <a:rPr lang="en-US" sz="1400" b="1" dirty="0"/>
              <a:t>Scheme updates to reference md v2.12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Avails 2.6.2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Delivery 1.4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04BE7D2-E286-9B66-DE06-24DB52B867D0}"/>
              </a:ext>
            </a:extLst>
          </p:cNvPr>
          <p:cNvSpPr/>
          <p:nvPr/>
        </p:nvSpPr>
        <p:spPr>
          <a:xfrm>
            <a:off x="4148364" y="2768048"/>
            <a:ext cx="2203622" cy="585913"/>
          </a:xfrm>
          <a:custGeom>
            <a:avLst/>
            <a:gdLst>
              <a:gd name="connsiteX0" fmla="*/ 0 w 2203622"/>
              <a:gd name="connsiteY0" fmla="*/ 97654 h 585913"/>
              <a:gd name="connsiteX1" fmla="*/ 97654 w 2203622"/>
              <a:gd name="connsiteY1" fmla="*/ 0 h 585913"/>
              <a:gd name="connsiteX2" fmla="*/ 639899 w 2203622"/>
              <a:gd name="connsiteY2" fmla="*/ 0 h 585913"/>
              <a:gd name="connsiteX3" fmla="*/ 1101811 w 2203622"/>
              <a:gd name="connsiteY3" fmla="*/ 0 h 585913"/>
              <a:gd name="connsiteX4" fmla="*/ 1583806 w 2203622"/>
              <a:gd name="connsiteY4" fmla="*/ 0 h 585913"/>
              <a:gd name="connsiteX5" fmla="*/ 2105968 w 2203622"/>
              <a:gd name="connsiteY5" fmla="*/ 0 h 585913"/>
              <a:gd name="connsiteX6" fmla="*/ 2203622 w 2203622"/>
              <a:gd name="connsiteY6" fmla="*/ 97654 h 585913"/>
              <a:gd name="connsiteX7" fmla="*/ 2203622 w 2203622"/>
              <a:gd name="connsiteY7" fmla="*/ 488259 h 585913"/>
              <a:gd name="connsiteX8" fmla="*/ 2105968 w 2203622"/>
              <a:gd name="connsiteY8" fmla="*/ 585913 h 585913"/>
              <a:gd name="connsiteX9" fmla="*/ 1664139 w 2203622"/>
              <a:gd name="connsiteY9" fmla="*/ 585913 h 585913"/>
              <a:gd name="connsiteX10" fmla="*/ 1121894 w 2203622"/>
              <a:gd name="connsiteY10" fmla="*/ 585913 h 585913"/>
              <a:gd name="connsiteX11" fmla="*/ 599733 w 2203622"/>
              <a:gd name="connsiteY11" fmla="*/ 585913 h 585913"/>
              <a:gd name="connsiteX12" fmla="*/ 97654 w 2203622"/>
              <a:gd name="connsiteY12" fmla="*/ 585913 h 585913"/>
              <a:gd name="connsiteX13" fmla="*/ 0 w 2203622"/>
              <a:gd name="connsiteY13" fmla="*/ 488259 h 585913"/>
              <a:gd name="connsiteX14" fmla="*/ 0 w 2203622"/>
              <a:gd name="connsiteY14" fmla="*/ 97654 h 585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585913" extrusionOk="0">
                <a:moveTo>
                  <a:pt x="0" y="97654"/>
                </a:moveTo>
                <a:cubicBezTo>
                  <a:pt x="9682" y="41413"/>
                  <a:pt x="41658" y="12650"/>
                  <a:pt x="97654" y="0"/>
                </a:cubicBezTo>
                <a:cubicBezTo>
                  <a:pt x="347765" y="-2358"/>
                  <a:pt x="473948" y="29406"/>
                  <a:pt x="639899" y="0"/>
                </a:cubicBezTo>
                <a:cubicBezTo>
                  <a:pt x="805851" y="-29406"/>
                  <a:pt x="914206" y="54494"/>
                  <a:pt x="1101811" y="0"/>
                </a:cubicBezTo>
                <a:cubicBezTo>
                  <a:pt x="1289416" y="-54494"/>
                  <a:pt x="1475370" y="35754"/>
                  <a:pt x="1583806" y="0"/>
                </a:cubicBezTo>
                <a:cubicBezTo>
                  <a:pt x="1692242" y="-35754"/>
                  <a:pt x="1894802" y="30709"/>
                  <a:pt x="2105968" y="0"/>
                </a:cubicBezTo>
                <a:cubicBezTo>
                  <a:pt x="2156505" y="6351"/>
                  <a:pt x="2200005" y="53503"/>
                  <a:pt x="2203622" y="97654"/>
                </a:cubicBezTo>
                <a:cubicBezTo>
                  <a:pt x="2216680" y="203978"/>
                  <a:pt x="2168890" y="304458"/>
                  <a:pt x="2203622" y="488259"/>
                </a:cubicBezTo>
                <a:cubicBezTo>
                  <a:pt x="2214596" y="543575"/>
                  <a:pt x="2159609" y="580786"/>
                  <a:pt x="2105968" y="585913"/>
                </a:cubicBezTo>
                <a:cubicBezTo>
                  <a:pt x="1889065" y="636063"/>
                  <a:pt x="1801842" y="570971"/>
                  <a:pt x="1664139" y="585913"/>
                </a:cubicBezTo>
                <a:cubicBezTo>
                  <a:pt x="1526436" y="600855"/>
                  <a:pt x="1297770" y="532133"/>
                  <a:pt x="1121894" y="585913"/>
                </a:cubicBezTo>
                <a:cubicBezTo>
                  <a:pt x="946018" y="639693"/>
                  <a:pt x="786207" y="542390"/>
                  <a:pt x="599733" y="585913"/>
                </a:cubicBezTo>
                <a:cubicBezTo>
                  <a:pt x="413259" y="629436"/>
                  <a:pt x="266312" y="580927"/>
                  <a:pt x="97654" y="585913"/>
                </a:cubicBezTo>
                <a:cubicBezTo>
                  <a:pt x="49889" y="594989"/>
                  <a:pt x="-3005" y="535452"/>
                  <a:pt x="0" y="488259"/>
                </a:cubicBezTo>
                <a:cubicBezTo>
                  <a:pt x="-34072" y="340893"/>
                  <a:pt x="6026" y="255966"/>
                  <a:pt x="0" y="97654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11">
            <a:extLst>
              <a:ext uri="{FF2B5EF4-FFF2-40B4-BE49-F238E27FC236}">
                <a16:creationId xmlns:a16="http://schemas.microsoft.com/office/drawing/2014/main" id="{B8D26019-0484-3BE5-9E17-29120D49A083}"/>
              </a:ext>
            </a:extLst>
          </p:cNvPr>
          <p:cNvSpPr/>
          <p:nvPr/>
        </p:nvSpPr>
        <p:spPr>
          <a:xfrm>
            <a:off x="6553200" y="4800600"/>
            <a:ext cx="2203622" cy="776417"/>
          </a:xfrm>
          <a:custGeom>
            <a:avLst/>
            <a:gdLst>
              <a:gd name="connsiteX0" fmla="*/ 0 w 2203622"/>
              <a:gd name="connsiteY0" fmla="*/ 129405 h 776417"/>
              <a:gd name="connsiteX1" fmla="*/ 129405 w 2203622"/>
              <a:gd name="connsiteY1" fmla="*/ 0 h 776417"/>
              <a:gd name="connsiteX2" fmla="*/ 654504 w 2203622"/>
              <a:gd name="connsiteY2" fmla="*/ 0 h 776417"/>
              <a:gd name="connsiteX3" fmla="*/ 1101811 w 2203622"/>
              <a:gd name="connsiteY3" fmla="*/ 0 h 776417"/>
              <a:gd name="connsiteX4" fmla="*/ 1568566 w 2203622"/>
              <a:gd name="connsiteY4" fmla="*/ 0 h 776417"/>
              <a:gd name="connsiteX5" fmla="*/ 2074217 w 2203622"/>
              <a:gd name="connsiteY5" fmla="*/ 0 h 776417"/>
              <a:gd name="connsiteX6" fmla="*/ 2203622 w 2203622"/>
              <a:gd name="connsiteY6" fmla="*/ 129405 h 776417"/>
              <a:gd name="connsiteX7" fmla="*/ 2203622 w 2203622"/>
              <a:gd name="connsiteY7" fmla="*/ 647012 h 776417"/>
              <a:gd name="connsiteX8" fmla="*/ 2074217 w 2203622"/>
              <a:gd name="connsiteY8" fmla="*/ 776417 h 776417"/>
              <a:gd name="connsiteX9" fmla="*/ 1646358 w 2203622"/>
              <a:gd name="connsiteY9" fmla="*/ 776417 h 776417"/>
              <a:gd name="connsiteX10" fmla="*/ 1121259 w 2203622"/>
              <a:gd name="connsiteY10" fmla="*/ 776417 h 776417"/>
              <a:gd name="connsiteX11" fmla="*/ 615608 w 2203622"/>
              <a:gd name="connsiteY11" fmla="*/ 776417 h 776417"/>
              <a:gd name="connsiteX12" fmla="*/ 129405 w 2203622"/>
              <a:gd name="connsiteY12" fmla="*/ 776417 h 776417"/>
              <a:gd name="connsiteX13" fmla="*/ 0 w 2203622"/>
              <a:gd name="connsiteY13" fmla="*/ 647012 h 776417"/>
              <a:gd name="connsiteX14" fmla="*/ 0 w 2203622"/>
              <a:gd name="connsiteY14" fmla="*/ 129405 h 77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776417" extrusionOk="0">
                <a:moveTo>
                  <a:pt x="0" y="129405"/>
                </a:moveTo>
                <a:cubicBezTo>
                  <a:pt x="1881" y="57489"/>
                  <a:pt x="54899" y="18624"/>
                  <a:pt x="129405" y="0"/>
                </a:cubicBezTo>
                <a:cubicBezTo>
                  <a:pt x="250358" y="-54194"/>
                  <a:pt x="429599" y="51597"/>
                  <a:pt x="654504" y="0"/>
                </a:cubicBezTo>
                <a:cubicBezTo>
                  <a:pt x="879409" y="-51597"/>
                  <a:pt x="1012251" y="4700"/>
                  <a:pt x="1101811" y="0"/>
                </a:cubicBezTo>
                <a:cubicBezTo>
                  <a:pt x="1191371" y="-4700"/>
                  <a:pt x="1428411" y="25656"/>
                  <a:pt x="1568566" y="0"/>
                </a:cubicBezTo>
                <a:cubicBezTo>
                  <a:pt x="1708721" y="-25656"/>
                  <a:pt x="1922906" y="2944"/>
                  <a:pt x="2074217" y="0"/>
                </a:cubicBezTo>
                <a:cubicBezTo>
                  <a:pt x="2144275" y="2637"/>
                  <a:pt x="2202675" y="60498"/>
                  <a:pt x="2203622" y="129405"/>
                </a:cubicBezTo>
                <a:cubicBezTo>
                  <a:pt x="2219320" y="319942"/>
                  <a:pt x="2199366" y="442784"/>
                  <a:pt x="2203622" y="647012"/>
                </a:cubicBezTo>
                <a:cubicBezTo>
                  <a:pt x="2216696" y="720128"/>
                  <a:pt x="2145426" y="771861"/>
                  <a:pt x="2074217" y="776417"/>
                </a:cubicBezTo>
                <a:cubicBezTo>
                  <a:pt x="1885162" y="827729"/>
                  <a:pt x="1743697" y="748134"/>
                  <a:pt x="1646358" y="776417"/>
                </a:cubicBezTo>
                <a:cubicBezTo>
                  <a:pt x="1549019" y="804700"/>
                  <a:pt x="1265520" y="756170"/>
                  <a:pt x="1121259" y="776417"/>
                </a:cubicBezTo>
                <a:cubicBezTo>
                  <a:pt x="976998" y="796664"/>
                  <a:pt x="786910" y="722493"/>
                  <a:pt x="615608" y="776417"/>
                </a:cubicBezTo>
                <a:cubicBezTo>
                  <a:pt x="444306" y="830341"/>
                  <a:pt x="282859" y="740830"/>
                  <a:pt x="129405" y="776417"/>
                </a:cubicBezTo>
                <a:cubicBezTo>
                  <a:pt x="61587" y="781788"/>
                  <a:pt x="-7851" y="700874"/>
                  <a:pt x="0" y="647012"/>
                </a:cubicBezTo>
                <a:cubicBezTo>
                  <a:pt x="-15984" y="451639"/>
                  <a:pt x="22614" y="238544"/>
                  <a:pt x="0" y="129405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3">
            <a:extLst>
              <a:ext uri="{FF2B5EF4-FFF2-40B4-BE49-F238E27FC236}">
                <a16:creationId xmlns:a16="http://schemas.microsoft.com/office/drawing/2014/main" id="{EE8C5C11-D4B1-5444-EF7F-0082F3175DE2}"/>
              </a:ext>
            </a:extLst>
          </p:cNvPr>
          <p:cNvSpPr/>
          <p:nvPr/>
        </p:nvSpPr>
        <p:spPr>
          <a:xfrm>
            <a:off x="4168347" y="3429000"/>
            <a:ext cx="2203622" cy="620388"/>
          </a:xfrm>
          <a:custGeom>
            <a:avLst/>
            <a:gdLst>
              <a:gd name="connsiteX0" fmla="*/ 0 w 2203622"/>
              <a:gd name="connsiteY0" fmla="*/ 103400 h 620388"/>
              <a:gd name="connsiteX1" fmla="*/ 103400 w 2203622"/>
              <a:gd name="connsiteY1" fmla="*/ 0 h 620388"/>
              <a:gd name="connsiteX2" fmla="*/ 642542 w 2203622"/>
              <a:gd name="connsiteY2" fmla="*/ 0 h 620388"/>
              <a:gd name="connsiteX3" fmla="*/ 1101811 w 2203622"/>
              <a:gd name="connsiteY3" fmla="*/ 0 h 620388"/>
              <a:gd name="connsiteX4" fmla="*/ 1581048 w 2203622"/>
              <a:gd name="connsiteY4" fmla="*/ 0 h 620388"/>
              <a:gd name="connsiteX5" fmla="*/ 2100222 w 2203622"/>
              <a:gd name="connsiteY5" fmla="*/ 0 h 620388"/>
              <a:gd name="connsiteX6" fmla="*/ 2203622 w 2203622"/>
              <a:gd name="connsiteY6" fmla="*/ 103400 h 620388"/>
              <a:gd name="connsiteX7" fmla="*/ 2203622 w 2203622"/>
              <a:gd name="connsiteY7" fmla="*/ 516988 h 620388"/>
              <a:gd name="connsiteX8" fmla="*/ 2100222 w 2203622"/>
              <a:gd name="connsiteY8" fmla="*/ 620388 h 620388"/>
              <a:gd name="connsiteX9" fmla="*/ 1660921 w 2203622"/>
              <a:gd name="connsiteY9" fmla="*/ 620388 h 620388"/>
              <a:gd name="connsiteX10" fmla="*/ 1121779 w 2203622"/>
              <a:gd name="connsiteY10" fmla="*/ 620388 h 620388"/>
              <a:gd name="connsiteX11" fmla="*/ 602606 w 2203622"/>
              <a:gd name="connsiteY11" fmla="*/ 620388 h 620388"/>
              <a:gd name="connsiteX12" fmla="*/ 103400 w 2203622"/>
              <a:gd name="connsiteY12" fmla="*/ 620388 h 620388"/>
              <a:gd name="connsiteX13" fmla="*/ 0 w 2203622"/>
              <a:gd name="connsiteY13" fmla="*/ 516988 h 620388"/>
              <a:gd name="connsiteX14" fmla="*/ 0 w 2203622"/>
              <a:gd name="connsiteY14" fmla="*/ 103400 h 620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03622" h="620388" extrusionOk="0">
                <a:moveTo>
                  <a:pt x="0" y="103400"/>
                </a:moveTo>
                <a:cubicBezTo>
                  <a:pt x="14375" y="42867"/>
                  <a:pt x="44432" y="11414"/>
                  <a:pt x="103400" y="0"/>
                </a:cubicBezTo>
                <a:cubicBezTo>
                  <a:pt x="276100" y="-61477"/>
                  <a:pt x="377622" y="110"/>
                  <a:pt x="642542" y="0"/>
                </a:cubicBezTo>
                <a:cubicBezTo>
                  <a:pt x="907462" y="-110"/>
                  <a:pt x="955721" y="52723"/>
                  <a:pt x="1101811" y="0"/>
                </a:cubicBezTo>
                <a:cubicBezTo>
                  <a:pt x="1247901" y="-52723"/>
                  <a:pt x="1402712" y="52533"/>
                  <a:pt x="1581048" y="0"/>
                </a:cubicBezTo>
                <a:cubicBezTo>
                  <a:pt x="1759384" y="-52533"/>
                  <a:pt x="1844877" y="23870"/>
                  <a:pt x="2100222" y="0"/>
                </a:cubicBezTo>
                <a:cubicBezTo>
                  <a:pt x="2152149" y="9684"/>
                  <a:pt x="2203035" y="47882"/>
                  <a:pt x="2203622" y="103400"/>
                </a:cubicBezTo>
                <a:cubicBezTo>
                  <a:pt x="2218363" y="234830"/>
                  <a:pt x="2181060" y="387451"/>
                  <a:pt x="2203622" y="516988"/>
                </a:cubicBezTo>
                <a:cubicBezTo>
                  <a:pt x="2220167" y="576179"/>
                  <a:pt x="2156644" y="608371"/>
                  <a:pt x="2100222" y="620388"/>
                </a:cubicBezTo>
                <a:cubicBezTo>
                  <a:pt x="1919637" y="634953"/>
                  <a:pt x="1815051" y="588043"/>
                  <a:pt x="1660921" y="620388"/>
                </a:cubicBezTo>
                <a:cubicBezTo>
                  <a:pt x="1506791" y="652733"/>
                  <a:pt x="1241609" y="583453"/>
                  <a:pt x="1121779" y="620388"/>
                </a:cubicBezTo>
                <a:cubicBezTo>
                  <a:pt x="1001949" y="657323"/>
                  <a:pt x="731055" y="563478"/>
                  <a:pt x="602606" y="620388"/>
                </a:cubicBezTo>
                <a:cubicBezTo>
                  <a:pt x="474157" y="677298"/>
                  <a:pt x="282223" y="561859"/>
                  <a:pt x="103400" y="620388"/>
                </a:cubicBezTo>
                <a:cubicBezTo>
                  <a:pt x="51629" y="628239"/>
                  <a:pt x="-2493" y="568504"/>
                  <a:pt x="0" y="516988"/>
                </a:cubicBezTo>
                <a:cubicBezTo>
                  <a:pt x="-38199" y="419511"/>
                  <a:pt x="24982" y="272929"/>
                  <a:pt x="0" y="10340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64916288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Guidance for Conforming Tracks and Referencing Them</a:t>
            </a:r>
          </a:p>
          <a:p>
            <a:pPr lvl="1"/>
            <a:r>
              <a:rPr lang="en-US" sz="1800" dirty="0">
                <a:effectLst/>
                <a:ea typeface="Times New Roman" panose="02020603050405020304" pitchFamily="18" charset="0"/>
              </a:rPr>
              <a:t>This practice defines how to align tracks when timecodes are not necessarily aligned.</a:t>
            </a:r>
          </a:p>
          <a:p>
            <a:r>
              <a:rPr lang="en-US" sz="2400" dirty="0"/>
              <a:t>Dolby-E Channel Mapping</a:t>
            </a:r>
          </a:p>
          <a:p>
            <a:pPr lvl="1"/>
            <a:r>
              <a:rPr lang="en-US" sz="1800" dirty="0">
                <a:effectLst/>
                <a:ea typeface="Times New Roman" panose="02020603050405020304" pitchFamily="18" charset="0"/>
              </a:rPr>
              <a:t>This practice defines how to encode reference Dolby-E audio in Manifest Channel Mapping</a:t>
            </a:r>
          </a:p>
          <a:p>
            <a:r>
              <a:rPr lang="en-US" sz="2400" dirty="0"/>
              <a:t>Playlists Encoding Best Practice</a:t>
            </a:r>
          </a:p>
          <a:p>
            <a:pPr lvl="1"/>
            <a:r>
              <a:rPr lang="en-US" sz="1800" dirty="0"/>
              <a:t>This practice defines the method for describing a Playlist in Media Manifest. Playlists are sequences of distinct works that play back-to-back, such as a promo followed by a recap followed by an episode. </a:t>
            </a:r>
          </a:p>
          <a:p>
            <a:r>
              <a:rPr lang="en-US" sz="2300" dirty="0"/>
              <a:t>Live Events [DRAFT]</a:t>
            </a:r>
          </a:p>
          <a:p>
            <a:pPr lvl="1"/>
            <a:r>
              <a:rPr lang="en-US" sz="1800" dirty="0"/>
              <a:t>This practice defines the method for describing a Playlist in Media Manifest. Playlists are sequences of distinct works that play back-to-back, such as a promo followed by a recap followed by an episode. </a:t>
            </a:r>
          </a:p>
        </p:txBody>
      </p:sp>
    </p:spTree>
    <p:extLst>
      <p:ext uri="{BB962C8B-B14F-4D97-AF65-F5344CB8AC3E}">
        <p14:creationId xmlns:p14="http://schemas.microsoft.com/office/powerpoint/2010/main" val="252419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A873-0953-8041-F313-B4F82592A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EB33-47A5-297D-D973-ED81169211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100" dirty="0"/>
              <a:t>Live events needs information not in CM</a:t>
            </a:r>
          </a:p>
          <a:p>
            <a:pPr lvl="2"/>
            <a:r>
              <a:rPr lang="en-US" sz="1900" dirty="0"/>
              <a:t>People grouping (e.g., teams, bands)</a:t>
            </a:r>
          </a:p>
          <a:p>
            <a:pPr lvl="2"/>
            <a:r>
              <a:rPr lang="en-US" sz="1900" dirty="0"/>
              <a:t>Location/Venue</a:t>
            </a:r>
          </a:p>
          <a:p>
            <a:pPr lvl="2"/>
            <a:r>
              <a:rPr lang="en-US" sz="1900" dirty="0"/>
              <a:t>Timeframe</a:t>
            </a:r>
          </a:p>
          <a:p>
            <a:pPr lvl="2"/>
            <a:r>
              <a:rPr lang="en-US" sz="1900" dirty="0"/>
              <a:t>Activity (e.g., Sport, Concert, etc.)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100" dirty="0"/>
              <a:t>Add following element to Basic/</a:t>
            </a:r>
          </a:p>
          <a:p>
            <a:pPr lvl="2"/>
            <a:r>
              <a:rPr lang="en-US" sz="1900" dirty="0"/>
              <a:t>Group</a:t>
            </a:r>
          </a:p>
          <a:p>
            <a:pPr lvl="2"/>
            <a:r>
              <a:rPr lang="en-US" sz="1900" dirty="0"/>
              <a:t>Place</a:t>
            </a:r>
          </a:p>
          <a:p>
            <a:pPr lvl="2"/>
            <a:r>
              <a:rPr lang="en-US" sz="1900" dirty="0"/>
              <a:t>Activity</a:t>
            </a:r>
          </a:p>
          <a:p>
            <a:pPr lvl="2"/>
            <a:r>
              <a:rPr lang="en-US" sz="1900" dirty="0"/>
              <a:t>Timeframe</a:t>
            </a:r>
          </a:p>
          <a:p>
            <a:pPr lvl="1"/>
            <a:r>
              <a:rPr lang="en-US" sz="2100" dirty="0" err="1"/>
              <a:t>WorkType</a:t>
            </a:r>
            <a:endParaRPr lang="en-US" sz="2100" dirty="0"/>
          </a:p>
          <a:p>
            <a:pPr lvl="2"/>
            <a:r>
              <a:rPr lang="en-US" sz="1900" dirty="0"/>
              <a:t>Added: Tournament, Tournament Stage, Tournament Round, Concert</a:t>
            </a:r>
          </a:p>
          <a:p>
            <a:pPr lvl="2"/>
            <a:r>
              <a:rPr lang="en-US" sz="1900" dirty="0"/>
              <a:t>Clarified ‘Music Video’ to ambiguity</a:t>
            </a:r>
          </a:p>
          <a:p>
            <a:pPr lvl="2"/>
            <a:r>
              <a:rPr lang="en-US" sz="1900" dirty="0"/>
              <a:t>Clarified Non-episodic Show</a:t>
            </a:r>
          </a:p>
          <a:p>
            <a:pPr lvl="1"/>
            <a:r>
              <a:rPr lang="en-US" sz="2100" dirty="0"/>
              <a:t>Drafted Best Practice for Sports and Concerts (work in progress)</a:t>
            </a:r>
          </a:p>
          <a:p>
            <a:pPr lvl="1"/>
            <a:r>
              <a:rPr lang="en-US" sz="2100" dirty="0" err="1"/>
              <a:t>OrgName</a:t>
            </a:r>
            <a:r>
              <a:rPr lang="en-US" sz="2100" dirty="0"/>
              <a:t> elements can be localized</a:t>
            </a:r>
          </a:p>
          <a:p>
            <a:pPr lvl="1"/>
            <a:endParaRPr lang="en-US" sz="21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1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254B-B604-8091-EFBF-1DF7511D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Events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1177E-C42D-7782-0DBC-D9E7A30C16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066800"/>
            <a:ext cx="4833178" cy="5029200"/>
          </a:xfrm>
        </p:spPr>
        <p:txBody>
          <a:bodyPr/>
          <a:lstStyle/>
          <a:p>
            <a:r>
              <a:rPr lang="en-US" sz="2400" dirty="0"/>
              <a:t>Problem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1800" dirty="0"/>
              <a:t>Use existing Common Metadata grouping based on “Parent”</a:t>
            </a:r>
          </a:p>
          <a:p>
            <a:pPr lvl="1"/>
            <a:r>
              <a:rPr lang="en-US" sz="1800" dirty="0" err="1"/>
              <a:t>WorkType</a:t>
            </a:r>
            <a:r>
              <a:rPr lang="en-US" sz="1800" dirty="0"/>
              <a:t> has grouping elements </a:t>
            </a:r>
            <a:br>
              <a:rPr lang="en-US" sz="1800" dirty="0"/>
            </a:br>
            <a:r>
              <a:rPr lang="en-US" sz="1800" dirty="0"/>
              <a:t>(e.g., Tournament)</a:t>
            </a:r>
          </a:p>
          <a:p>
            <a:pPr lvl="1"/>
            <a:r>
              <a:rPr lang="en-US" sz="1800" dirty="0"/>
              <a:t>Can also use existing grouping elements like “Season” </a:t>
            </a:r>
          </a:p>
          <a:p>
            <a:pPr lvl="2"/>
            <a:r>
              <a:rPr lang="en-US" sz="1600" dirty="0"/>
              <a:t>Sports Season</a:t>
            </a:r>
          </a:p>
          <a:p>
            <a:pPr lvl="2"/>
            <a:r>
              <a:rPr lang="en-US" sz="1600" dirty="0"/>
              <a:t>Season of “Sunday Night Football”</a:t>
            </a:r>
          </a:p>
          <a:p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F43C97E-7DE7-5E5B-8DDF-C5F3CD988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3" descr="A diagram of a football championship&#10;&#10;Description automatically generated">
            <a:extLst>
              <a:ext uri="{FF2B5EF4-FFF2-40B4-BE49-F238E27FC236}">
                <a16:creationId xmlns:a16="http://schemas.microsoft.com/office/drawing/2014/main" id="{F5A2D927-D020-5681-A65E-938ABE7BC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8" t="5540" r="5127" b="6425"/>
          <a:stretch>
            <a:fillRect/>
          </a:stretch>
        </p:blipFill>
        <p:spPr bwMode="auto">
          <a:xfrm>
            <a:off x="5181600" y="1689100"/>
            <a:ext cx="6790167" cy="3886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44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EA0DD-FC65-EA0C-ED63-025669C2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of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A14B3-1AED-A144-13CD-48145FDE5DD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Need means to express sports teams, bands, and other groups</a:t>
            </a:r>
          </a:p>
          <a:p>
            <a:pPr lvl="1"/>
            <a:r>
              <a:rPr lang="en-US" sz="2000" dirty="0"/>
              <a:t>People element isn’t sufficient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Added Basic/Group (</a:t>
            </a:r>
            <a:r>
              <a:rPr lang="en-US" sz="2000" dirty="0" err="1"/>
              <a:t>BasicMetadataGroup</a:t>
            </a:r>
            <a:r>
              <a:rPr lang="en-US" sz="2000" dirty="0"/>
              <a:t>-type)</a:t>
            </a:r>
          </a:p>
          <a:p>
            <a:pPr lvl="1"/>
            <a:r>
              <a:rPr lang="en-US" sz="2000" dirty="0"/>
              <a:t>Localized metadata: Description, Image</a:t>
            </a:r>
          </a:p>
          <a:p>
            <a:pPr lvl="1"/>
            <a:r>
              <a:rPr lang="en-US" sz="2000" dirty="0"/>
              <a:t>Identifiers</a:t>
            </a:r>
          </a:p>
          <a:p>
            <a:pPr lvl="1"/>
            <a:r>
              <a:rPr lang="en-US" sz="2000" dirty="0"/>
              <a:t>People in group (same as People element)</a:t>
            </a:r>
          </a:p>
          <a:p>
            <a:pPr lvl="1"/>
            <a:r>
              <a:rPr lang="en-US" sz="2000" dirty="0"/>
              <a:t>Supports hierarchy (</a:t>
            </a:r>
            <a:r>
              <a:rPr lang="en-US" sz="2000" dirty="0" err="1"/>
              <a:t>ParentGroup</a:t>
            </a:r>
            <a:r>
              <a:rPr lang="en-US" sz="2000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8E2891-C7C5-3A3C-0D4E-58C6E02B7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4" descr="A diagram of a team&#10;&#10;Description automatically generated">
            <a:extLst>
              <a:ext uri="{FF2B5EF4-FFF2-40B4-BE49-F238E27FC236}">
                <a16:creationId xmlns:a16="http://schemas.microsoft.com/office/drawing/2014/main" id="{96405B21-E55F-D7F5-2EF1-8C2F73C1B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t="6927" r="7018" b="6792"/>
          <a:stretch>
            <a:fillRect/>
          </a:stretch>
        </p:blipFill>
        <p:spPr bwMode="auto">
          <a:xfrm>
            <a:off x="7674466" y="2307021"/>
            <a:ext cx="3733800" cy="378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47E95FE-7A8B-3149-F5BF-0E41431E65D6}"/>
              </a:ext>
            </a:extLst>
          </p:cNvPr>
          <p:cNvSpPr txBox="1"/>
          <p:nvPr/>
        </p:nvSpPr>
        <p:spPr>
          <a:xfrm>
            <a:off x="8304489" y="6138446"/>
            <a:ext cx="247375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Individual people go here</a:t>
            </a:r>
          </a:p>
        </p:txBody>
      </p:sp>
    </p:spTree>
    <p:extLst>
      <p:ext uri="{BB962C8B-B14F-4D97-AF65-F5344CB8AC3E}">
        <p14:creationId xmlns:p14="http://schemas.microsoft.com/office/powerpoint/2010/main" val="2027233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196D2-A6A5-09AD-1A8F-238B94F4F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B8644-A945-AFFE-E099-0CC8FAA170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No way to describe an activity such as a sport or concert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Added Basic/Activity (Activity-type)</a:t>
            </a:r>
          </a:p>
          <a:p>
            <a:pPr lvl="1"/>
            <a:r>
              <a:rPr lang="en-US" sz="2000" dirty="0"/>
              <a:t>Type, </a:t>
            </a:r>
            <a:r>
              <a:rPr lang="en-US" sz="2000" dirty="0" err="1"/>
              <a:t>SubType</a:t>
            </a:r>
            <a:r>
              <a:rPr lang="en-US" sz="2000" dirty="0"/>
              <a:t> </a:t>
            </a:r>
          </a:p>
          <a:p>
            <a:pPr lvl="2"/>
            <a:r>
              <a:rPr lang="en-US" sz="1800" dirty="0"/>
              <a:t>To be defined in Best Practices</a:t>
            </a:r>
          </a:p>
          <a:p>
            <a:pPr lvl="1"/>
            <a:r>
              <a:rPr lang="en-US" sz="2000" dirty="0"/>
              <a:t>Localized: Name, </a:t>
            </a:r>
            <a:r>
              <a:rPr lang="en-US" sz="2000" dirty="0" err="1"/>
              <a:t>SubName</a:t>
            </a:r>
            <a:endParaRPr lang="en-US" sz="2000" dirty="0"/>
          </a:p>
          <a:p>
            <a:pPr lvl="1"/>
            <a:r>
              <a:rPr lang="en-US" sz="2000" dirty="0"/>
              <a:t>Identifier </a:t>
            </a:r>
          </a:p>
          <a:p>
            <a:pPr lvl="2"/>
            <a:r>
              <a:rPr lang="en-US" sz="1800" dirty="0"/>
              <a:t>Standard identifiers can be defined in Best Practices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4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4A08C-FFC2-A281-5EC6-0131EF8F5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Listing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3AAC7-A842-5C44-3464-AD957E82169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Certain element </a:t>
            </a:r>
            <a:r>
              <a:rPr lang="en-US" sz="2000" u="sng" dirty="0"/>
              <a:t>require</a:t>
            </a:r>
            <a:r>
              <a:rPr lang="en-US" sz="2000" dirty="0"/>
              <a:t> more than one instance, but some implementations don’t handle multiple</a:t>
            </a:r>
          </a:p>
          <a:p>
            <a:pPr lvl="1"/>
            <a:r>
              <a:rPr lang="en-US" sz="2000" dirty="0"/>
              <a:t>Need ability to drive which are listed, typically when there is only one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Added @</a:t>
            </a:r>
            <a:r>
              <a:rPr lang="en-US" sz="2000" dirty="0" err="1"/>
              <a:t>listingOrder</a:t>
            </a:r>
            <a:r>
              <a:rPr lang="en-US" sz="2000" dirty="0"/>
              <a:t> to indicate preferred order (when all else fails)</a:t>
            </a:r>
          </a:p>
          <a:p>
            <a:pPr lvl="1"/>
            <a:r>
              <a:rPr lang="en-US" sz="2000" dirty="0"/>
              <a:t>Added to</a:t>
            </a:r>
          </a:p>
          <a:p>
            <a:pPr lvl="2"/>
            <a:r>
              <a:rPr lang="en-US" sz="1800" dirty="0"/>
              <a:t>Basic/</a:t>
            </a:r>
          </a:p>
          <a:p>
            <a:pPr lvl="3"/>
            <a:r>
              <a:rPr lang="en-US" sz="1600" dirty="0" err="1"/>
              <a:t>CountryOfOrigin</a:t>
            </a:r>
            <a:endParaRPr lang="en-US" sz="1600" dirty="0"/>
          </a:p>
          <a:p>
            <a:pPr lvl="3"/>
            <a:r>
              <a:rPr lang="en-US" sz="1600" dirty="0" err="1"/>
              <a:t>PrimarySpokenLanguage</a:t>
            </a:r>
            <a:endParaRPr lang="en-US" sz="1600" dirty="0"/>
          </a:p>
          <a:p>
            <a:pPr lvl="3"/>
            <a:r>
              <a:rPr lang="en-US" sz="1600" dirty="0" err="1"/>
              <a:t>OriginalLanguage</a:t>
            </a:r>
            <a:endParaRPr lang="en-US" sz="1600" dirty="0"/>
          </a:p>
          <a:p>
            <a:pPr lvl="2"/>
            <a:r>
              <a:rPr lang="en-US" sz="1800" dirty="0"/>
              <a:t>Video/Language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9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BE670-7DBE-78B6-1A9F-ECAF91CF8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 Signature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D51A-EC95-058C-35C1-BBA4113F63D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Problem</a:t>
            </a:r>
          </a:p>
          <a:p>
            <a:pPr lvl="1"/>
            <a:r>
              <a:rPr lang="en-US" sz="2000" dirty="0"/>
              <a:t>In some workflows, provenance of a metadata record needs to be authenticated</a:t>
            </a:r>
          </a:p>
          <a:p>
            <a:r>
              <a:rPr lang="en-US" sz="2400" dirty="0"/>
              <a:t>Solution</a:t>
            </a:r>
          </a:p>
          <a:p>
            <a:pPr lvl="1"/>
            <a:r>
              <a:rPr lang="en-US" sz="2000" dirty="0"/>
              <a:t>Add XMLDSIG signature</a:t>
            </a:r>
          </a:p>
          <a:p>
            <a:pPr lvl="2"/>
            <a:r>
              <a:rPr lang="en-US" sz="1800" dirty="0"/>
              <a:t>Replicates model for signing Avails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02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0000FF"/>
      </a:hlink>
      <a:folHlink>
        <a:srgbClr val="59A8D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vieLabs_Template-2015.potx" id="{C4C0F290-26CB-46EC-AE1E-65BAD5BD306B}" vid="{69C1DD3D-8575-41FF-AAA1-76BE99BDF5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MovieLabs_Template-2015</Template>
  <TotalTime>19887</TotalTime>
  <Words>1273</Words>
  <Application>Microsoft Macintosh PowerPoint</Application>
  <PresentationFormat>Widescreen</PresentationFormat>
  <Paragraphs>196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Tw Cen MT</vt:lpstr>
      <vt:lpstr>Wingdings</vt:lpstr>
      <vt:lpstr>Median</vt:lpstr>
      <vt:lpstr>MDDF 2023 Spec Updates</vt:lpstr>
      <vt:lpstr>MDDF Updates</vt:lpstr>
      <vt:lpstr>Best Practices</vt:lpstr>
      <vt:lpstr>Live Events</vt:lpstr>
      <vt:lpstr>Live Events (continued)</vt:lpstr>
      <vt:lpstr>Group of People</vt:lpstr>
      <vt:lpstr>Activity</vt:lpstr>
      <vt:lpstr>Listing Order</vt:lpstr>
      <vt:lpstr>MEC Signature</vt:lpstr>
      <vt:lpstr>Common Metadata Misc. (1 of 2)</vt:lpstr>
      <vt:lpstr>Common Metadata Misc. (2 of 2)</vt:lpstr>
      <vt:lpstr>Dolby-E</vt:lpstr>
      <vt:lpstr>Audio tracks in individual files</vt:lpstr>
      <vt:lpstr>Image Metadata</vt:lpstr>
      <vt:lpstr>Digital Asset Metadata Misc. (CM and Manifest)</vt:lpstr>
      <vt:lpstr>Timed Events in Presentation</vt:lpstr>
      <vt:lpstr>Dub Card Ambiguity</vt:lpstr>
      <vt:lpstr>Media Manifest Misc.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DSCA 2020 Spec Updates</dc:title>
  <dc:creator>Craig Seidel</dc:creator>
  <cp:lastModifiedBy>Craig Seidel</cp:lastModifiedBy>
  <cp:revision>78</cp:revision>
  <cp:lastPrinted>2014-07-08T00:28:32Z</cp:lastPrinted>
  <dcterms:created xsi:type="dcterms:W3CDTF">2020-11-12T22:01:39Z</dcterms:created>
  <dcterms:modified xsi:type="dcterms:W3CDTF">2024-02-02T23:52:37Z</dcterms:modified>
</cp:coreProperties>
</file>